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20B32FF-7819-4B52-A144-11968F51A6E9}">
  <a:tblStyle styleId="{420B32FF-7819-4B52-A144-11968F51A6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278fb435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5278fb435b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20d46e1d6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520d46e1d6_6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20d46e1d6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520d46e1d6_6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20d46e1d6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520d46e1d6_6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20d46e1d6_4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20d46e1d6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20d46e1d6_4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20d46e1d6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20d46e1d6_6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20d46e1d6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20d46e1d6_6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20d46e1d6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20d46e1d6_6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20d46e1d6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25d48c9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525d48c95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20d46e1d6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520d46e1d6_6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20d46e1d6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520d46e1d6_6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20d46e1d6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520d46e1d6_6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278fb43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5278fb435b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20d46e1d6_4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20d46e1d6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20d46e1d6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20d46e1d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439350" y="1132963"/>
            <a:ext cx="9144000" cy="23877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solidFill>
                  <a:schemeClr val="lt1"/>
                </a:solidFill>
              </a:rPr>
              <a:t>ENSE 471, Milestone 2</a:t>
            </a:r>
            <a:endParaRPr>
              <a:solidFill>
                <a:schemeClr val="lt1"/>
              </a:solidFill>
            </a:endParaRPr>
          </a:p>
          <a:p>
            <a:pPr indent="0" lvl="0" marL="0" rtl="0" algn="ctr">
              <a:lnSpc>
                <a:spcPct val="90000"/>
              </a:lnSpc>
              <a:spcBef>
                <a:spcPts val="0"/>
              </a:spcBef>
              <a:spcAft>
                <a:spcPts val="0"/>
              </a:spcAft>
              <a:buClr>
                <a:schemeClr val="dk1"/>
              </a:buClr>
              <a:buSzPts val="6000"/>
              <a:buFont typeface="Calibri"/>
              <a:buNone/>
            </a:pPr>
            <a:r>
              <a:t/>
            </a:r>
            <a:endParaRPr/>
          </a:p>
        </p:txBody>
      </p:sp>
      <p:sp>
        <p:nvSpPr>
          <p:cNvPr id="85" name="Google Shape;85;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solidFill>
                  <a:schemeClr val="lt1"/>
                </a:solidFill>
              </a:rPr>
              <a:t>Hiromi</a:t>
            </a:r>
            <a:endParaRPr>
              <a:solidFill>
                <a:schemeClr val="lt1"/>
              </a:solidFill>
              <a:latin typeface="Arial"/>
              <a:ea typeface="Arial"/>
              <a:cs typeface="Arial"/>
              <a:sym typeface="Arial"/>
            </a:endParaRPr>
          </a:p>
          <a:p>
            <a:pPr indent="0" lvl="0" marL="0" rtl="0" algn="ctr">
              <a:spcBef>
                <a:spcPts val="1001"/>
              </a:spcBef>
              <a:spcAft>
                <a:spcPts val="0"/>
              </a:spcAft>
              <a:buClr>
                <a:schemeClr val="dk1"/>
              </a:buClr>
              <a:buFont typeface="Arial"/>
              <a:buNone/>
            </a:pPr>
            <a:r>
              <a:rPr lang="en-US">
                <a:solidFill>
                  <a:schemeClr val="lt1"/>
                </a:solidFill>
              </a:rPr>
              <a:t>Brandon Eagan, Kegan Lavoy, Nicolas Achter, Glaiza Regonas </a:t>
            </a:r>
            <a:endParaRPr>
              <a:solidFill>
                <a:schemeClr val="lt1"/>
              </a:solidFill>
              <a:latin typeface="Arial"/>
              <a:ea typeface="Arial"/>
              <a:cs typeface="Arial"/>
              <a:sym typeface="Arial"/>
            </a:endParaRPr>
          </a:p>
          <a:p>
            <a:pPr indent="0" lvl="0" marL="0" rtl="0" algn="ctr">
              <a:spcBef>
                <a:spcPts val="1001"/>
              </a:spcBef>
              <a:spcAft>
                <a:spcPts val="0"/>
              </a:spcAft>
              <a:buClr>
                <a:schemeClr val="dk1"/>
              </a:buClr>
              <a:buFont typeface="Arial"/>
              <a:buNone/>
            </a:pPr>
            <a:r>
              <a:rPr lang="en-US">
                <a:solidFill>
                  <a:schemeClr val="lt1"/>
                </a:solidFill>
              </a:rPr>
              <a:t>February 6</a:t>
            </a:r>
            <a:r>
              <a:rPr baseline="30000" lang="en-US">
                <a:solidFill>
                  <a:schemeClr val="lt1"/>
                </a:solidFill>
              </a:rPr>
              <a:t>th</a:t>
            </a:r>
            <a:r>
              <a:rPr lang="en-US">
                <a:solidFill>
                  <a:schemeClr val="lt1"/>
                </a:solidFill>
              </a:rPr>
              <a:t>, 2019</a:t>
            </a:r>
            <a:endParaRPr>
              <a:solidFill>
                <a:schemeClr val="lt1"/>
              </a:solidFill>
              <a:latin typeface="Arial"/>
              <a:ea typeface="Arial"/>
              <a:cs typeface="Arial"/>
              <a:sym typeface="Arial"/>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914400" y="411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Evaluation</a:t>
            </a:r>
            <a:endParaRPr>
              <a:solidFill>
                <a:srgbClr val="FFFFFF"/>
              </a:solidFill>
            </a:endParaRPr>
          </a:p>
        </p:txBody>
      </p:sp>
      <p:sp>
        <p:nvSpPr>
          <p:cNvPr id="139" name="Google Shape;139;p22"/>
          <p:cNvSpPr txBox="1"/>
          <p:nvPr>
            <p:ph idx="1" type="body"/>
          </p:nvPr>
        </p:nvSpPr>
        <p:spPr>
          <a:xfrm>
            <a:off x="838200" y="1418225"/>
            <a:ext cx="11031000" cy="4351200"/>
          </a:xfrm>
          <a:prstGeom prst="rect">
            <a:avLst/>
          </a:prstGeom>
          <a:noFill/>
          <a:ln>
            <a:noFill/>
          </a:ln>
        </p:spPr>
        <p:txBody>
          <a:bodyPr anchorCtr="0" anchor="t" bIns="45700" lIns="91425" spcFirstLastPara="1" rIns="91425" wrap="square" tIns="45700">
            <a:noAutofit/>
          </a:bodyPr>
          <a:lstStyle/>
          <a:p>
            <a:pPr indent="0" lvl="0" marL="228600" marR="0" rtl="0" algn="l">
              <a:lnSpc>
                <a:spcPct val="70000"/>
              </a:lnSpc>
              <a:spcBef>
                <a:spcPts val="0"/>
              </a:spcBef>
              <a:spcAft>
                <a:spcPts val="0"/>
              </a:spcAft>
              <a:buNone/>
            </a:pPr>
            <a:r>
              <a:t/>
            </a:r>
            <a:endParaRPr sz="1400">
              <a:solidFill>
                <a:srgbClr val="FFFFFF"/>
              </a:solidFill>
            </a:endParaRPr>
          </a:p>
          <a:p>
            <a:pPr indent="-229870" lvl="0" marL="228600" rtl="0" algn="l">
              <a:lnSpc>
                <a:spcPct val="70000"/>
              </a:lnSpc>
              <a:spcBef>
                <a:spcPts val="1000"/>
              </a:spcBef>
              <a:spcAft>
                <a:spcPts val="0"/>
              </a:spcAft>
              <a:buClr>
                <a:srgbClr val="FFFFFF"/>
              </a:buClr>
              <a:buSzPts val="2400"/>
              <a:buChar char="•"/>
            </a:pPr>
            <a:r>
              <a:rPr lang="en-US" sz="2400">
                <a:solidFill>
                  <a:srgbClr val="FFFFFF"/>
                </a:solidFill>
              </a:rPr>
              <a:t>E</a:t>
            </a:r>
            <a:r>
              <a:rPr lang="en-US" sz="2400">
                <a:solidFill>
                  <a:srgbClr val="FFFFFF"/>
                </a:solidFill>
              </a:rPr>
              <a:t>xperience in working with our focus group</a:t>
            </a:r>
            <a:endParaRPr sz="2400">
              <a:solidFill>
                <a:srgbClr val="FFFFFF"/>
              </a:solidFill>
            </a:endParaRPr>
          </a:p>
          <a:p>
            <a:pPr indent="-213359" lvl="1" marL="685800" rtl="0" algn="l">
              <a:lnSpc>
                <a:spcPct val="70000"/>
              </a:lnSpc>
              <a:spcBef>
                <a:spcPts val="500"/>
              </a:spcBef>
              <a:spcAft>
                <a:spcPts val="0"/>
              </a:spcAft>
              <a:buClr>
                <a:srgbClr val="FFFFFF"/>
              </a:buClr>
              <a:buSzPts val="1800"/>
              <a:buChar char="•"/>
            </a:pPr>
            <a:r>
              <a:rPr lang="en-US" sz="1800">
                <a:solidFill>
                  <a:srgbClr val="FFFFFF"/>
                </a:solidFill>
              </a:rPr>
              <a:t>Pros</a:t>
            </a:r>
            <a:endParaRPr sz="1800">
              <a:solidFill>
                <a:srgbClr val="FFFFFF"/>
              </a:solidFill>
            </a:endParaRPr>
          </a:p>
          <a:p>
            <a:pPr indent="-228600" lvl="2" marL="1143000" rtl="0" algn="l">
              <a:lnSpc>
                <a:spcPct val="70000"/>
              </a:lnSpc>
              <a:spcBef>
                <a:spcPts val="500"/>
              </a:spcBef>
              <a:spcAft>
                <a:spcPts val="0"/>
              </a:spcAft>
              <a:buClr>
                <a:srgbClr val="FFFFFF"/>
              </a:buClr>
              <a:buSzPts val="1800"/>
              <a:buChar char="•"/>
            </a:pPr>
            <a:r>
              <a:rPr lang="en-US" sz="1800">
                <a:solidFill>
                  <a:srgbClr val="FFFFFF"/>
                </a:solidFill>
              </a:rPr>
              <a:t>Valuable insight which highlighted where they agreed/disagreed with us.</a:t>
            </a:r>
            <a:endParaRPr sz="1800">
              <a:solidFill>
                <a:srgbClr val="FFFFFF"/>
              </a:solidFill>
            </a:endParaRPr>
          </a:p>
          <a:p>
            <a:pPr indent="-228600" lvl="2" marL="1143000" rtl="0" algn="l">
              <a:lnSpc>
                <a:spcPct val="70000"/>
              </a:lnSpc>
              <a:spcBef>
                <a:spcPts val="500"/>
              </a:spcBef>
              <a:spcAft>
                <a:spcPts val="0"/>
              </a:spcAft>
              <a:buClr>
                <a:srgbClr val="FFFFFF"/>
              </a:buClr>
              <a:buSzPts val="1800"/>
              <a:buChar char="•"/>
            </a:pPr>
            <a:r>
              <a:rPr lang="en-US" sz="1800">
                <a:solidFill>
                  <a:srgbClr val="FFFFFF"/>
                </a:solidFill>
              </a:rPr>
              <a:t>Gave us a clear direction with which design we should proceed with.</a:t>
            </a:r>
            <a:endParaRPr sz="1800">
              <a:solidFill>
                <a:srgbClr val="FFFFFF"/>
              </a:solidFill>
            </a:endParaRPr>
          </a:p>
          <a:p>
            <a:pPr indent="-213359" lvl="1" marL="685800" rtl="0" algn="l">
              <a:lnSpc>
                <a:spcPct val="70000"/>
              </a:lnSpc>
              <a:spcBef>
                <a:spcPts val="500"/>
              </a:spcBef>
              <a:spcAft>
                <a:spcPts val="0"/>
              </a:spcAft>
              <a:buClr>
                <a:srgbClr val="FFFFFF"/>
              </a:buClr>
              <a:buSzPts val="1800"/>
              <a:buChar char="•"/>
            </a:pPr>
            <a:r>
              <a:rPr lang="en-US" sz="1800">
                <a:solidFill>
                  <a:srgbClr val="FFFFFF"/>
                </a:solidFill>
              </a:rPr>
              <a:t>Cons</a:t>
            </a:r>
            <a:endParaRPr sz="1800">
              <a:solidFill>
                <a:srgbClr val="FFFFFF"/>
              </a:solidFill>
            </a:endParaRPr>
          </a:p>
          <a:p>
            <a:pPr indent="-228600" lvl="2" marL="1143000" rtl="0" algn="l">
              <a:lnSpc>
                <a:spcPct val="70000"/>
              </a:lnSpc>
              <a:spcBef>
                <a:spcPts val="500"/>
              </a:spcBef>
              <a:spcAft>
                <a:spcPts val="0"/>
              </a:spcAft>
              <a:buClr>
                <a:srgbClr val="FFFFFF"/>
              </a:buClr>
              <a:buSzPts val="1800"/>
              <a:buChar char="•"/>
            </a:pPr>
            <a:r>
              <a:rPr lang="en-US" sz="1800">
                <a:solidFill>
                  <a:srgbClr val="FFFFFF"/>
                </a:solidFill>
              </a:rPr>
              <a:t>Still not enough time, more a limitation of the project than anything else.</a:t>
            </a:r>
            <a:endParaRPr sz="1800">
              <a:solidFill>
                <a:srgbClr val="FFFFFF"/>
              </a:solidFill>
            </a:endParaRPr>
          </a:p>
          <a:p>
            <a:pPr indent="-228600" lvl="2" marL="1143000" rtl="0" algn="l">
              <a:lnSpc>
                <a:spcPct val="70000"/>
              </a:lnSpc>
              <a:spcBef>
                <a:spcPts val="500"/>
              </a:spcBef>
              <a:spcAft>
                <a:spcPts val="0"/>
              </a:spcAft>
              <a:buClr>
                <a:srgbClr val="FFFFFF"/>
              </a:buClr>
              <a:buSzPts val="1800"/>
              <a:buChar char="•"/>
            </a:pPr>
            <a:r>
              <a:rPr lang="en-US" sz="1800">
                <a:solidFill>
                  <a:srgbClr val="FFFFFF"/>
                </a:solidFill>
              </a:rPr>
              <a:t>Everyone kind of took the role of Staff/Faculty despite picking stakeholders to act as.</a:t>
            </a:r>
            <a:endParaRPr sz="1800">
              <a:solidFill>
                <a:srgbClr val="FFFFFF"/>
              </a:solidFill>
            </a:endParaRPr>
          </a:p>
          <a:p>
            <a:pPr indent="-228600" lvl="2" marL="1143000" rtl="0" algn="l">
              <a:lnSpc>
                <a:spcPct val="70000"/>
              </a:lnSpc>
              <a:spcBef>
                <a:spcPts val="500"/>
              </a:spcBef>
              <a:spcAft>
                <a:spcPts val="0"/>
              </a:spcAft>
              <a:buClr>
                <a:srgbClr val="FFFFFF"/>
              </a:buClr>
              <a:buSzPts val="1800"/>
              <a:buChar char="•"/>
            </a:pPr>
            <a:r>
              <a:rPr lang="en-US" sz="1800">
                <a:solidFill>
                  <a:srgbClr val="FFFFFF"/>
                </a:solidFill>
              </a:rPr>
              <a:t>We didn’t learn much about what they disliked about the designs they didn’t like.</a:t>
            </a:r>
            <a:endParaRPr sz="18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914125" y="453675"/>
            <a:ext cx="52479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Brainstorm #2 - Ideation Main Page</a:t>
            </a:r>
            <a:endParaRPr>
              <a:solidFill>
                <a:srgbClr val="FFFFFF"/>
              </a:solidFill>
            </a:endParaRPr>
          </a:p>
        </p:txBody>
      </p:sp>
      <p:pic>
        <p:nvPicPr>
          <p:cNvPr id="145" name="Google Shape;145;p23"/>
          <p:cNvPicPr preferRelativeResize="0"/>
          <p:nvPr/>
        </p:nvPicPr>
        <p:blipFill>
          <a:blip r:embed="rId3">
            <a:alphaModFix/>
          </a:blip>
          <a:stretch>
            <a:fillRect/>
          </a:stretch>
        </p:blipFill>
        <p:spPr>
          <a:xfrm>
            <a:off x="6883301" y="252151"/>
            <a:ext cx="4849997" cy="6466673"/>
          </a:xfrm>
          <a:prstGeom prst="rect">
            <a:avLst/>
          </a:prstGeom>
          <a:noFill/>
          <a:ln>
            <a:noFill/>
          </a:ln>
        </p:spPr>
      </p:pic>
      <p:pic>
        <p:nvPicPr>
          <p:cNvPr id="146" name="Google Shape;146;p23"/>
          <p:cNvPicPr preferRelativeResize="0"/>
          <p:nvPr/>
        </p:nvPicPr>
        <p:blipFill>
          <a:blip r:embed="rId4">
            <a:alphaModFix/>
          </a:blip>
          <a:stretch>
            <a:fillRect/>
          </a:stretch>
        </p:blipFill>
        <p:spPr>
          <a:xfrm>
            <a:off x="7047801" y="229350"/>
            <a:ext cx="4769823" cy="635980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838200" y="365000"/>
            <a:ext cx="4716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Brainstorm #2 - Ideation Staff Page</a:t>
            </a:r>
            <a:endParaRPr>
              <a:solidFill>
                <a:srgbClr val="FFFFFF"/>
              </a:solidFill>
            </a:endParaRPr>
          </a:p>
        </p:txBody>
      </p:sp>
      <p:pic>
        <p:nvPicPr>
          <p:cNvPr id="152" name="Google Shape;152;p24"/>
          <p:cNvPicPr preferRelativeResize="0"/>
          <p:nvPr/>
        </p:nvPicPr>
        <p:blipFill>
          <a:blip r:embed="rId3">
            <a:alphaModFix/>
          </a:blip>
          <a:stretch>
            <a:fillRect/>
          </a:stretch>
        </p:blipFill>
        <p:spPr>
          <a:xfrm>
            <a:off x="7016850" y="284700"/>
            <a:ext cx="4716450" cy="628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812900" y="516975"/>
            <a:ext cx="56781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Brainstorm #2 - Ideation Current Student Page</a:t>
            </a:r>
            <a:endParaRPr>
              <a:solidFill>
                <a:srgbClr val="FFFFFF"/>
              </a:solidFill>
            </a:endParaRPr>
          </a:p>
        </p:txBody>
      </p:sp>
      <p:pic>
        <p:nvPicPr>
          <p:cNvPr id="158" name="Google Shape;158;p25"/>
          <p:cNvPicPr preferRelativeResize="0"/>
          <p:nvPr/>
        </p:nvPicPr>
        <p:blipFill>
          <a:blip r:embed="rId3">
            <a:alphaModFix/>
          </a:blip>
          <a:stretch>
            <a:fillRect/>
          </a:stretch>
        </p:blipFill>
        <p:spPr>
          <a:xfrm>
            <a:off x="6985025" y="152400"/>
            <a:ext cx="4914900" cy="655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825550" y="618200"/>
            <a:ext cx="43368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Brainstorm #2 - Ideation Future Student Page</a:t>
            </a:r>
            <a:endParaRPr>
              <a:solidFill>
                <a:srgbClr val="FFFFFF"/>
              </a:solidFill>
            </a:endParaRPr>
          </a:p>
        </p:txBody>
      </p:sp>
      <p:pic>
        <p:nvPicPr>
          <p:cNvPr id="164" name="Google Shape;164;p26"/>
          <p:cNvPicPr preferRelativeResize="0"/>
          <p:nvPr/>
        </p:nvPicPr>
        <p:blipFill>
          <a:blip r:embed="rId3">
            <a:alphaModFix/>
          </a:blip>
          <a:stretch>
            <a:fillRect/>
          </a:stretch>
        </p:blipFill>
        <p:spPr>
          <a:xfrm>
            <a:off x="6909050" y="152400"/>
            <a:ext cx="4914900" cy="655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lt1"/>
                </a:solidFill>
              </a:rPr>
              <a:t>BrainStorm #2: </a:t>
            </a:r>
            <a:r>
              <a:rPr lang="en-US">
                <a:solidFill>
                  <a:schemeClr val="lt1"/>
                </a:solidFill>
              </a:rPr>
              <a:t>Usability Questions</a:t>
            </a:r>
            <a:endParaRPr>
              <a:solidFill>
                <a:schemeClr val="lt1"/>
              </a:solidFill>
            </a:endParaRPr>
          </a:p>
        </p:txBody>
      </p:sp>
      <p:graphicFrame>
        <p:nvGraphicFramePr>
          <p:cNvPr id="170" name="Google Shape;170;p27"/>
          <p:cNvGraphicFramePr/>
          <p:nvPr/>
        </p:nvGraphicFramePr>
        <p:xfrm>
          <a:off x="606550" y="1345800"/>
          <a:ext cx="3000000" cy="3000000"/>
        </p:xfrm>
        <a:graphic>
          <a:graphicData uri="http://schemas.openxmlformats.org/drawingml/2006/table">
            <a:tbl>
              <a:tblPr>
                <a:noFill/>
                <a:tableStyleId>{420B32FF-7819-4B52-A144-11968F51A6E9}</a:tableStyleId>
              </a:tblPr>
              <a:tblGrid>
                <a:gridCol w="3429000"/>
                <a:gridCol w="3429000"/>
                <a:gridCol w="3429000"/>
              </a:tblGrid>
              <a:tr h="381000">
                <a:tc>
                  <a:txBody>
                    <a:bodyPr>
                      <a:noAutofit/>
                    </a:bodyPr>
                    <a:lstStyle/>
                    <a:p>
                      <a:pPr indent="0" lvl="0" marL="0" rtl="0" algn="ctr">
                        <a:spcBef>
                          <a:spcPts val="0"/>
                        </a:spcBef>
                        <a:spcAft>
                          <a:spcPts val="0"/>
                        </a:spcAft>
                        <a:buNone/>
                      </a:pPr>
                      <a:r>
                        <a:rPr lang="en-US" sz="1600" u="sng">
                          <a:solidFill>
                            <a:schemeClr val="lt1"/>
                          </a:solidFill>
                        </a:rPr>
                        <a:t>Faculty and Staff</a:t>
                      </a:r>
                      <a:endParaRPr sz="1600" u="sng">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US" sz="1600" u="sng">
                          <a:solidFill>
                            <a:schemeClr val="lt1"/>
                          </a:solidFill>
                        </a:rPr>
                        <a:t>Current Students</a:t>
                      </a:r>
                      <a:endParaRPr sz="1600" u="sng">
                        <a:solidFill>
                          <a:schemeClr val="lt1"/>
                        </a:solidFill>
                      </a:endParaRPr>
                    </a:p>
                  </a:txBody>
                  <a:tcPr marT="91425" marB="91425" marR="91425" marL="91425"/>
                </a:tc>
                <a:tc>
                  <a:txBody>
                    <a:bodyPr>
                      <a:noAutofit/>
                    </a:bodyPr>
                    <a:lstStyle/>
                    <a:p>
                      <a:pPr indent="0" lvl="0" marL="0" rtl="0" algn="ctr">
                        <a:spcBef>
                          <a:spcPts val="0"/>
                        </a:spcBef>
                        <a:spcAft>
                          <a:spcPts val="0"/>
                        </a:spcAft>
                        <a:buNone/>
                      </a:pPr>
                      <a:r>
                        <a:rPr lang="en-US" sz="1600" u="sng">
                          <a:solidFill>
                            <a:schemeClr val="lt1"/>
                          </a:solidFill>
                        </a:rPr>
                        <a:t>Future Students</a:t>
                      </a:r>
                      <a:endParaRPr sz="1600" u="sng">
                        <a:solidFill>
                          <a:schemeClr val="lt1"/>
                        </a:solidFill>
                      </a:endParaRPr>
                    </a:p>
                  </a:txBody>
                  <a:tcPr marT="91425" marB="91425" marR="91425" marL="91425"/>
                </a:tc>
              </a:tr>
              <a:tr h="381000">
                <a:tc>
                  <a:txBody>
                    <a:bodyPr>
                      <a:noAutofit/>
                    </a:bodyPr>
                    <a:lstStyle/>
                    <a:p>
                      <a:pPr indent="-317500" lvl="0" marL="457200" rtl="0" algn="l">
                        <a:lnSpc>
                          <a:spcPct val="115000"/>
                        </a:lnSpc>
                        <a:spcBef>
                          <a:spcPts val="0"/>
                        </a:spcBef>
                        <a:spcAft>
                          <a:spcPts val="0"/>
                        </a:spcAft>
                        <a:buClr>
                          <a:schemeClr val="lt1"/>
                        </a:buClr>
                        <a:buSzPts val="1400"/>
                        <a:buChar char="●"/>
                      </a:pPr>
                      <a:r>
                        <a:rPr lang="en-US">
                          <a:solidFill>
                            <a:schemeClr val="lt1"/>
                          </a:solidFill>
                        </a:rPr>
                        <a:t>How would you locate a fellow profs time table?</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US">
                          <a:solidFill>
                            <a:schemeClr val="lt1"/>
                          </a:solidFill>
                        </a:rPr>
                        <a:t>How would you view pending graduate student applications?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US">
                          <a:solidFill>
                            <a:schemeClr val="lt1"/>
                          </a:solidFill>
                        </a:rPr>
                        <a:t>Where would you find additional faculty information?</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US">
                          <a:solidFill>
                            <a:schemeClr val="lt1"/>
                          </a:solidFill>
                        </a:rPr>
                        <a:t>How do I find papers published by my colleagues?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US">
                          <a:solidFill>
                            <a:schemeClr val="lt1"/>
                          </a:solidFill>
                        </a:rPr>
                        <a:t>Where would I find class history?</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noAutofit/>
                    </a:bodyPr>
                    <a:lstStyle/>
                    <a:p>
                      <a:pPr indent="-304800" lvl="0" marL="457200" rtl="0" algn="l">
                        <a:lnSpc>
                          <a:spcPct val="115000"/>
                        </a:lnSpc>
                        <a:spcBef>
                          <a:spcPts val="0"/>
                        </a:spcBef>
                        <a:spcAft>
                          <a:spcPts val="0"/>
                        </a:spcAft>
                        <a:buClr>
                          <a:schemeClr val="lt1"/>
                        </a:buClr>
                        <a:buSzPts val="1200"/>
                        <a:buChar char="●"/>
                      </a:pPr>
                      <a:r>
                        <a:rPr lang="en-US" sz="1200">
                          <a:solidFill>
                            <a:schemeClr val="lt1"/>
                          </a:solidFill>
                        </a:rPr>
                        <a:t>How would I search and apply for the RESS (Regina Engineering Student Society)?</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sz="1200">
                          <a:solidFill>
                            <a:schemeClr val="lt1"/>
                          </a:solidFill>
                        </a:rPr>
                        <a:t>Where would I find the detailed information about ENSE 471?</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sz="1200">
                          <a:solidFill>
                            <a:schemeClr val="lt1"/>
                          </a:solidFill>
                        </a:rPr>
                        <a:t>How do I find classes available for Fall 2019?</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sz="1200">
                          <a:solidFill>
                            <a:schemeClr val="lt1"/>
                          </a:solidFill>
                        </a:rPr>
                        <a:t>Is  the time-conflict form easily located?</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sz="1200">
                          <a:solidFill>
                            <a:schemeClr val="lt1"/>
                          </a:solidFill>
                        </a:rPr>
                        <a:t>Where would I find general information about the capstone project?</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sz="1200">
                          <a:solidFill>
                            <a:schemeClr val="lt1"/>
                          </a:solidFill>
                        </a:rPr>
                        <a:t>How do I find information about COOP and Internship?</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sz="1200">
                          <a:solidFill>
                            <a:schemeClr val="lt1"/>
                          </a:solidFill>
                        </a:rPr>
                        <a:t>How would I set up an appointment for academic advising?</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sz="1200">
                          <a:solidFill>
                            <a:schemeClr val="lt1"/>
                          </a:solidFill>
                        </a:rPr>
                        <a:t>How will I know when the capstone project presentation will be?</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sz="1200">
                          <a:solidFill>
                            <a:schemeClr val="lt1"/>
                          </a:solidFill>
                        </a:rPr>
                        <a:t>Where would I find jobs (ex. summer job) that is relevant for Software Engineering?</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sz="1200">
                          <a:solidFill>
                            <a:schemeClr val="lt1"/>
                          </a:solidFill>
                        </a:rPr>
                        <a:t>Where can I find a detailed class schedules for Software System Engineering (includes prerequisites)?</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tc>
                <a:tc>
                  <a:txBody>
                    <a:bodyPr>
                      <a:noAutofit/>
                    </a:bodyPr>
                    <a:lstStyle/>
                    <a:p>
                      <a:pPr indent="-317500" lvl="0" marL="457200" rtl="0" algn="l">
                        <a:lnSpc>
                          <a:spcPct val="115000"/>
                        </a:lnSpc>
                        <a:spcBef>
                          <a:spcPts val="0"/>
                        </a:spcBef>
                        <a:spcAft>
                          <a:spcPts val="0"/>
                        </a:spcAft>
                        <a:buClr>
                          <a:schemeClr val="lt1"/>
                        </a:buClr>
                        <a:buSzPts val="1400"/>
                        <a:buChar char="●"/>
                      </a:pPr>
                      <a:r>
                        <a:rPr lang="en-US">
                          <a:solidFill>
                            <a:schemeClr val="lt1"/>
                          </a:solidFill>
                        </a:rPr>
                        <a:t>How would you locate the application form to apply for U of R engineering?</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US">
                          <a:solidFill>
                            <a:schemeClr val="lt1"/>
                          </a:solidFill>
                        </a:rPr>
                        <a:t>How to locate offered programs and potential career options?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US">
                          <a:solidFill>
                            <a:schemeClr val="lt1"/>
                          </a:solidFill>
                        </a:rPr>
                        <a:t>How to view and understand the program’s course schedules?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US">
                          <a:solidFill>
                            <a:schemeClr val="lt1"/>
                          </a:solidFill>
                        </a:rPr>
                        <a:t>How to learn about the class details for a specific class?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US">
                          <a:solidFill>
                            <a:schemeClr val="lt1"/>
                          </a:solidFill>
                        </a:rPr>
                        <a:t>Where would you go to view requirements and living expenses related to engineering?</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lt2"/>
                </a:solidFill>
              </a:rPr>
              <a:t>Brainstorm #2: USM and MVP Review</a:t>
            </a:r>
            <a:endParaRPr>
              <a:solidFill>
                <a:schemeClr val="lt2"/>
              </a:solidFill>
            </a:endParaRPr>
          </a:p>
        </p:txBody>
      </p:sp>
      <p:pic>
        <p:nvPicPr>
          <p:cNvPr id="176" name="Google Shape;176;p28"/>
          <p:cNvPicPr preferRelativeResize="0"/>
          <p:nvPr/>
        </p:nvPicPr>
        <p:blipFill>
          <a:blip r:embed="rId3">
            <a:alphaModFix/>
          </a:blip>
          <a:stretch>
            <a:fillRect/>
          </a:stretch>
        </p:blipFill>
        <p:spPr>
          <a:xfrm>
            <a:off x="2543825" y="1628125"/>
            <a:ext cx="7219959" cy="48623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lt2"/>
                </a:solidFill>
              </a:rPr>
              <a:t>Brainstorm #2: USM and MVP Review</a:t>
            </a:r>
            <a:endParaRPr>
              <a:solidFill>
                <a:schemeClr val="lt2"/>
              </a:solidFill>
            </a:endParaRPr>
          </a:p>
        </p:txBody>
      </p:sp>
      <p:pic>
        <p:nvPicPr>
          <p:cNvPr id="182" name="Google Shape;182;p29"/>
          <p:cNvPicPr preferRelativeResize="0"/>
          <p:nvPr/>
        </p:nvPicPr>
        <p:blipFill>
          <a:blip r:embed="rId3">
            <a:alphaModFix/>
          </a:blip>
          <a:stretch>
            <a:fillRect/>
          </a:stretch>
        </p:blipFill>
        <p:spPr>
          <a:xfrm>
            <a:off x="2543850" y="1690825"/>
            <a:ext cx="6686569" cy="48623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lt2"/>
                </a:solidFill>
              </a:rPr>
              <a:t>Brainstorm #2: USM and MVP Review</a:t>
            </a:r>
            <a:endParaRPr>
              <a:solidFill>
                <a:schemeClr val="lt2"/>
              </a:solidFill>
            </a:endParaRPr>
          </a:p>
        </p:txBody>
      </p:sp>
      <p:pic>
        <p:nvPicPr>
          <p:cNvPr id="188" name="Google Shape;188;p30"/>
          <p:cNvPicPr preferRelativeResize="0"/>
          <p:nvPr/>
        </p:nvPicPr>
        <p:blipFill>
          <a:blip r:embed="rId3">
            <a:alphaModFix/>
          </a:blip>
          <a:stretch>
            <a:fillRect/>
          </a:stretch>
        </p:blipFill>
        <p:spPr>
          <a:xfrm>
            <a:off x="2758950" y="1552200"/>
            <a:ext cx="6153180" cy="48623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lt2"/>
                </a:solidFill>
              </a:rPr>
              <a:t>Brainstorm #2: USM and MVP Review</a:t>
            </a:r>
            <a:endParaRPr>
              <a:solidFill>
                <a:schemeClr val="lt2"/>
              </a:solidFill>
            </a:endParaRPr>
          </a:p>
        </p:txBody>
      </p:sp>
      <p:pic>
        <p:nvPicPr>
          <p:cNvPr id="194" name="Google Shape;194;p31"/>
          <p:cNvPicPr preferRelativeResize="0"/>
          <p:nvPr/>
        </p:nvPicPr>
        <p:blipFill>
          <a:blip r:embed="rId3">
            <a:alphaModFix/>
          </a:blip>
          <a:stretch>
            <a:fillRect/>
          </a:stretch>
        </p:blipFill>
        <p:spPr>
          <a:xfrm>
            <a:off x="3113225" y="1690825"/>
            <a:ext cx="5811811" cy="48623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4"/>
          <p:cNvSpPr txBox="1"/>
          <p:nvPr>
            <p:ph type="title"/>
          </p:nvPr>
        </p:nvSpPr>
        <p:spPr>
          <a:xfrm>
            <a:off x="865375" y="2293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Brainstorm #1</a:t>
            </a:r>
            <a:endParaRPr>
              <a:solidFill>
                <a:srgbClr val="FFFFFF"/>
              </a:solidFill>
            </a:endParaRPr>
          </a:p>
        </p:txBody>
      </p:sp>
      <p:sp>
        <p:nvSpPr>
          <p:cNvPr id="91" name="Google Shape;91;p14"/>
          <p:cNvSpPr txBox="1"/>
          <p:nvPr>
            <p:ph idx="1" type="body"/>
          </p:nvPr>
        </p:nvSpPr>
        <p:spPr>
          <a:xfrm>
            <a:off x="865375" y="1445400"/>
            <a:ext cx="110445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None/>
            </a:pPr>
            <a:r>
              <a:t/>
            </a:r>
            <a:endParaRPr sz="1000">
              <a:solidFill>
                <a:srgbClr val="FFFFFF"/>
              </a:solidFill>
            </a:endParaRPr>
          </a:p>
          <a:p>
            <a:pPr indent="-228600" lvl="0" marL="228600" rtl="0" algn="l">
              <a:lnSpc>
                <a:spcPct val="70000"/>
              </a:lnSpc>
              <a:spcBef>
                <a:spcPts val="1000"/>
              </a:spcBef>
              <a:spcAft>
                <a:spcPts val="0"/>
              </a:spcAft>
              <a:buClr>
                <a:srgbClr val="FFFFFF"/>
              </a:buClr>
              <a:buSzPts val="2590"/>
              <a:buChar char="•"/>
            </a:pPr>
            <a:r>
              <a:rPr lang="en-US" sz="2590">
                <a:solidFill>
                  <a:srgbClr val="FFFFFF"/>
                </a:solidFill>
              </a:rPr>
              <a:t>Rationalizing the number of ideations we created</a:t>
            </a:r>
            <a:endParaRPr>
              <a:solidFill>
                <a:srgbClr val="FFFFFF"/>
              </a:solidFill>
            </a:endParaRPr>
          </a:p>
          <a:p>
            <a:pPr indent="-201930" lvl="1" marL="685800" rtl="0" algn="l">
              <a:lnSpc>
                <a:spcPct val="70000"/>
              </a:lnSpc>
              <a:spcBef>
                <a:spcPts val="500"/>
              </a:spcBef>
              <a:spcAft>
                <a:spcPts val="0"/>
              </a:spcAft>
              <a:buClr>
                <a:srgbClr val="FFFFFF"/>
              </a:buClr>
              <a:buSzPts val="1800"/>
              <a:buChar char="•"/>
            </a:pPr>
            <a:r>
              <a:rPr lang="en-US" sz="1800">
                <a:solidFill>
                  <a:srgbClr val="FFFFFF"/>
                </a:solidFill>
              </a:rPr>
              <a:t>In total, we came up with 9 ideations and presented 6 to the stakeholders. We feel that by focusing on high level design more so than content development we were able to create more ideations and this translated to a higher understanding of the stakeholders desires.</a:t>
            </a:r>
            <a:endParaRPr sz="1800">
              <a:solidFill>
                <a:srgbClr val="FFFFFF"/>
              </a:solidFill>
            </a:endParaRPr>
          </a:p>
          <a:p>
            <a:pPr indent="-228600" lvl="0" marL="228600" rtl="0" algn="l">
              <a:lnSpc>
                <a:spcPct val="70000"/>
              </a:lnSpc>
              <a:spcBef>
                <a:spcPts val="1000"/>
              </a:spcBef>
              <a:spcAft>
                <a:spcPts val="0"/>
              </a:spcAft>
              <a:buClr>
                <a:srgbClr val="FFFFFF"/>
              </a:buClr>
              <a:buSzPts val="2590"/>
              <a:buChar char="•"/>
            </a:pPr>
            <a:r>
              <a:rPr lang="en-US" sz="2590">
                <a:solidFill>
                  <a:srgbClr val="FFFFFF"/>
                </a:solidFill>
              </a:rPr>
              <a:t>Did we incorporate the “digital constraints”?</a:t>
            </a:r>
            <a:endParaRPr sz="2590">
              <a:solidFill>
                <a:srgbClr val="FFFFFF"/>
              </a:solidFill>
            </a:endParaRPr>
          </a:p>
          <a:p>
            <a:pPr indent="-228600" lvl="1" marL="685800" rtl="0" algn="l">
              <a:lnSpc>
                <a:spcPct val="70000"/>
              </a:lnSpc>
              <a:spcBef>
                <a:spcPts val="1000"/>
              </a:spcBef>
              <a:spcAft>
                <a:spcPts val="0"/>
              </a:spcAft>
              <a:buClr>
                <a:srgbClr val="FFFFFF"/>
              </a:buClr>
              <a:buSzPts val="1800"/>
              <a:buChar char="•"/>
            </a:pPr>
            <a:r>
              <a:rPr lang="en-US" sz="1800">
                <a:solidFill>
                  <a:srgbClr val="FFFFFF"/>
                </a:solidFill>
              </a:rPr>
              <a:t>In all cases except one we incorporated the digital constraints, we took the approach of designing a non-interactive skin, as Cascade Server is functionally a CMS we wanted to avoid dynamic elements which may require additional work to incorporate into the existing architecture.</a:t>
            </a:r>
            <a:endParaRPr sz="1800">
              <a:solidFill>
                <a:srgbClr val="FFFFFF"/>
              </a:solidFill>
            </a:endParaRPr>
          </a:p>
          <a:p>
            <a:pPr indent="-228600" lvl="0" marL="228600" rtl="0" algn="l">
              <a:lnSpc>
                <a:spcPct val="70000"/>
              </a:lnSpc>
              <a:spcBef>
                <a:spcPts val="1000"/>
              </a:spcBef>
              <a:spcAft>
                <a:spcPts val="0"/>
              </a:spcAft>
              <a:buClr>
                <a:srgbClr val="FFFFFF"/>
              </a:buClr>
              <a:buSzPts val="2590"/>
              <a:buChar char="•"/>
            </a:pPr>
            <a:r>
              <a:rPr lang="en-US" sz="2590">
                <a:solidFill>
                  <a:srgbClr val="FFFFFF"/>
                </a:solidFill>
              </a:rPr>
              <a:t>Why did we select the lo-fidelity prototype approach for our ideations?</a:t>
            </a:r>
            <a:endParaRPr sz="2590">
              <a:solidFill>
                <a:srgbClr val="FFFFFF"/>
              </a:solidFill>
            </a:endParaRPr>
          </a:p>
          <a:p>
            <a:pPr indent="-228600" lvl="1" marL="685800" rtl="0" algn="l">
              <a:lnSpc>
                <a:spcPct val="70000"/>
              </a:lnSpc>
              <a:spcBef>
                <a:spcPts val="1000"/>
              </a:spcBef>
              <a:spcAft>
                <a:spcPts val="0"/>
              </a:spcAft>
              <a:buClr>
                <a:srgbClr val="FFFFFF"/>
              </a:buClr>
              <a:buSzPts val="1800"/>
              <a:buChar char="•"/>
            </a:pPr>
            <a:r>
              <a:rPr lang="en-US" sz="1800">
                <a:solidFill>
                  <a:srgbClr val="FFFFFF"/>
                </a:solidFill>
              </a:rPr>
              <a:t>We chose to mockup low fidelity prototypes, again due to our desire to understand the layout required more so than the content. We feel it would have been better to include storyboards as well to walk the stakeholders through use cases.</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GitHub review</a:t>
            </a:r>
            <a:endParaRPr>
              <a:solidFill>
                <a:srgbClr val="FFFFFF"/>
              </a:solidFill>
            </a:endParaRPr>
          </a:p>
        </p:txBody>
      </p:sp>
      <p:sp>
        <p:nvSpPr>
          <p:cNvPr id="200" name="Google Shape;200;p32"/>
          <p:cNvSpPr txBox="1"/>
          <p:nvPr>
            <p:ph idx="1" type="body"/>
          </p:nvPr>
        </p:nvSpPr>
        <p:spPr>
          <a:xfrm>
            <a:off x="838200" y="1690700"/>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1000"/>
              </a:spcBef>
              <a:spcAft>
                <a:spcPts val="0"/>
              </a:spcAft>
              <a:buClr>
                <a:srgbClr val="FFFFFF"/>
              </a:buClr>
              <a:buSzPts val="2800"/>
              <a:buChar char="•"/>
            </a:pPr>
            <a:r>
              <a:rPr lang="en-US">
                <a:solidFill>
                  <a:srgbClr val="FFFFFF"/>
                </a:solidFill>
              </a:rPr>
              <a:t>Discuss structure and flow</a:t>
            </a:r>
            <a:endParaRPr>
              <a:solidFill>
                <a:srgbClr val="FFFFFF"/>
              </a:solidFill>
            </a:endParaRPr>
          </a:p>
          <a:p>
            <a:pPr indent="0" lvl="0" marL="0" marR="0" rtl="0" algn="l">
              <a:lnSpc>
                <a:spcPct val="80000"/>
              </a:lnSpc>
              <a:spcBef>
                <a:spcPts val="1000"/>
              </a:spcBef>
              <a:spcAft>
                <a:spcPts val="0"/>
              </a:spcAft>
              <a:buNone/>
            </a:pPr>
            <a:r>
              <a:t/>
            </a:r>
            <a:endParaRPr>
              <a:solidFill>
                <a:srgbClr val="FFFFFF"/>
              </a:solidFill>
            </a:endParaRPr>
          </a:p>
          <a:p>
            <a:pPr indent="-76200" lvl="1" marL="685800" rtl="0" algn="l">
              <a:lnSpc>
                <a:spcPct val="80000"/>
              </a:lnSpc>
              <a:spcBef>
                <a:spcPts val="500"/>
              </a:spcBef>
              <a:spcAft>
                <a:spcPts val="0"/>
              </a:spcAft>
              <a:buClr>
                <a:schemeClr val="dk1"/>
              </a:buClr>
              <a:buSzPts val="2400"/>
              <a:buNone/>
            </a:pPr>
            <a:r>
              <a:t/>
            </a:r>
            <a:endParaRPr>
              <a:solidFill>
                <a:srgbClr val="FFFFFF"/>
              </a:solidFill>
            </a:endParaRPr>
          </a:p>
          <a:p>
            <a:pPr indent="-50800" lvl="0" marL="228600" rtl="0" algn="l">
              <a:lnSpc>
                <a:spcPct val="80000"/>
              </a:lnSpc>
              <a:spcBef>
                <a:spcPts val="1000"/>
              </a:spcBef>
              <a:spcAft>
                <a:spcPts val="0"/>
              </a:spcAft>
              <a:buClr>
                <a:schemeClr val="dk1"/>
              </a:buClr>
              <a:buSzPts val="2800"/>
              <a:buNone/>
            </a:pPr>
            <a:r>
              <a:t/>
            </a:r>
            <a:endParaRPr>
              <a:solidFill>
                <a:srgbClr val="FFFFFF"/>
              </a:solidFill>
            </a:endParaRPr>
          </a:p>
        </p:txBody>
      </p:sp>
      <p:pic>
        <p:nvPicPr>
          <p:cNvPr id="201" name="Google Shape;201;p32"/>
          <p:cNvPicPr preferRelativeResize="0"/>
          <p:nvPr/>
        </p:nvPicPr>
        <p:blipFill>
          <a:blip r:embed="rId3">
            <a:alphaModFix/>
          </a:blip>
          <a:stretch>
            <a:fillRect/>
          </a:stretch>
        </p:blipFill>
        <p:spPr>
          <a:xfrm>
            <a:off x="384650" y="2931200"/>
            <a:ext cx="11249126" cy="254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GitHub review</a:t>
            </a:r>
            <a:endParaRPr>
              <a:solidFill>
                <a:srgbClr val="FFFFFF"/>
              </a:solidFill>
            </a:endParaRPr>
          </a:p>
        </p:txBody>
      </p:sp>
      <p:sp>
        <p:nvSpPr>
          <p:cNvPr id="207" name="Google Shape;207;p33"/>
          <p:cNvSpPr txBox="1"/>
          <p:nvPr>
            <p:ph idx="1" type="body"/>
          </p:nvPr>
        </p:nvSpPr>
        <p:spPr>
          <a:xfrm>
            <a:off x="838200" y="1690700"/>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1000"/>
              </a:spcBef>
              <a:spcAft>
                <a:spcPts val="0"/>
              </a:spcAft>
              <a:buClr>
                <a:srgbClr val="FFFFFF"/>
              </a:buClr>
              <a:buSzPts val="2800"/>
              <a:buChar char="•"/>
            </a:pPr>
            <a:r>
              <a:rPr lang="en-US">
                <a:solidFill>
                  <a:srgbClr val="FFFFFF"/>
                </a:solidFill>
              </a:rPr>
              <a:t>Comment on discoverability and understandability</a:t>
            </a:r>
            <a:endParaRPr>
              <a:solidFill>
                <a:srgbClr val="FFFFFF"/>
              </a:solidFill>
            </a:endParaRPr>
          </a:p>
          <a:p>
            <a:pPr indent="-76200" lvl="1" marL="685800" rtl="0" algn="l">
              <a:lnSpc>
                <a:spcPct val="80000"/>
              </a:lnSpc>
              <a:spcBef>
                <a:spcPts val="500"/>
              </a:spcBef>
              <a:spcAft>
                <a:spcPts val="0"/>
              </a:spcAft>
              <a:buClr>
                <a:schemeClr val="dk1"/>
              </a:buClr>
              <a:buSzPts val="2400"/>
              <a:buNone/>
            </a:pPr>
            <a:r>
              <a:t/>
            </a:r>
            <a:endParaRPr>
              <a:solidFill>
                <a:srgbClr val="FFFFFF"/>
              </a:solidFill>
            </a:endParaRPr>
          </a:p>
          <a:p>
            <a:pPr indent="-50800" lvl="0" marL="228600" rtl="0" algn="l">
              <a:lnSpc>
                <a:spcPct val="80000"/>
              </a:lnSpc>
              <a:spcBef>
                <a:spcPts val="1000"/>
              </a:spcBef>
              <a:spcAft>
                <a:spcPts val="0"/>
              </a:spcAft>
              <a:buClr>
                <a:schemeClr val="dk1"/>
              </a:buClr>
              <a:buSzPts val="2800"/>
              <a:buNone/>
            </a:pPr>
            <a:r>
              <a:t/>
            </a:r>
            <a:endParaRPr>
              <a:solidFill>
                <a:srgbClr val="FFFFFF"/>
              </a:solidFill>
            </a:endParaRPr>
          </a:p>
        </p:txBody>
      </p:sp>
      <p:pic>
        <p:nvPicPr>
          <p:cNvPr id="208" name="Google Shape;208;p33"/>
          <p:cNvPicPr preferRelativeResize="0"/>
          <p:nvPr/>
        </p:nvPicPr>
        <p:blipFill>
          <a:blip r:embed="rId3">
            <a:alphaModFix/>
          </a:blip>
          <a:stretch>
            <a:fillRect/>
          </a:stretch>
        </p:blipFill>
        <p:spPr>
          <a:xfrm>
            <a:off x="605250" y="2878625"/>
            <a:ext cx="10836075" cy="3163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Group reflection</a:t>
            </a:r>
            <a:endParaRPr>
              <a:solidFill>
                <a:srgbClr val="FFFFFF"/>
              </a:solidFill>
            </a:endParaRPr>
          </a:p>
        </p:txBody>
      </p:sp>
      <p:sp>
        <p:nvSpPr>
          <p:cNvPr id="214" name="Google Shape;214;p34"/>
          <p:cNvSpPr txBox="1"/>
          <p:nvPr>
            <p:ph idx="1" type="body"/>
          </p:nvPr>
        </p:nvSpPr>
        <p:spPr>
          <a:xfrm>
            <a:off x="838200" y="1363900"/>
            <a:ext cx="10515600" cy="4351200"/>
          </a:xfrm>
          <a:prstGeom prst="rect">
            <a:avLst/>
          </a:prstGeom>
          <a:noFill/>
          <a:ln>
            <a:noFill/>
          </a:ln>
        </p:spPr>
        <p:txBody>
          <a:bodyPr anchorCtr="0" anchor="t" bIns="45700" lIns="91425" spcFirstLastPara="1" rIns="91425" wrap="square" tIns="45700">
            <a:noAutofit/>
          </a:bodyPr>
          <a:lstStyle/>
          <a:p>
            <a:pPr indent="-203200" lvl="0" marL="228600" rtl="0" algn="l">
              <a:lnSpc>
                <a:spcPct val="80000"/>
              </a:lnSpc>
              <a:spcBef>
                <a:spcPts val="0"/>
              </a:spcBef>
              <a:spcAft>
                <a:spcPts val="0"/>
              </a:spcAft>
              <a:buClr>
                <a:srgbClr val="FFFFFF"/>
              </a:buClr>
              <a:buSzPts val="2400"/>
              <a:buChar char="•"/>
            </a:pPr>
            <a:r>
              <a:rPr lang="en-US" sz="2400">
                <a:solidFill>
                  <a:srgbClr val="FFFFFF"/>
                </a:solidFill>
              </a:rPr>
              <a:t>How did you feel about this milestone? What did you like about it? What did you dislike?</a:t>
            </a:r>
            <a:endParaRPr sz="2400">
              <a:solidFill>
                <a:srgbClr val="FFFFFF"/>
              </a:solidFill>
            </a:endParaRPr>
          </a:p>
          <a:p>
            <a:pPr indent="-177800" lvl="1" marL="685800" rtl="0" algn="l">
              <a:lnSpc>
                <a:spcPct val="80000"/>
              </a:lnSpc>
              <a:spcBef>
                <a:spcPts val="500"/>
              </a:spcBef>
              <a:spcAft>
                <a:spcPts val="0"/>
              </a:spcAft>
              <a:buClr>
                <a:srgbClr val="FFFFFF"/>
              </a:buClr>
              <a:buSzPts val="1600"/>
              <a:buChar char="•"/>
            </a:pPr>
            <a:r>
              <a:rPr lang="en-US" sz="1600">
                <a:solidFill>
                  <a:srgbClr val="FFFFFF"/>
                </a:solidFill>
              </a:rPr>
              <a:t>We feel this was another strong milestone. We liked the additional time with stakeholders and that it was one on one, but we disliked the limited amount of time we had with them. We also liked that this was an iterative process, allowing us to hone in on our design.</a:t>
            </a:r>
            <a:endParaRPr sz="1600">
              <a:solidFill>
                <a:srgbClr val="FFFFFF"/>
              </a:solidFill>
            </a:endParaRPr>
          </a:p>
          <a:p>
            <a:pPr indent="-203200" lvl="0" marL="228600" rtl="0" algn="l">
              <a:lnSpc>
                <a:spcPct val="80000"/>
              </a:lnSpc>
              <a:spcBef>
                <a:spcPts val="1000"/>
              </a:spcBef>
              <a:spcAft>
                <a:spcPts val="0"/>
              </a:spcAft>
              <a:buClr>
                <a:srgbClr val="FFFFFF"/>
              </a:buClr>
              <a:buSzPts val="2400"/>
              <a:buChar char="•"/>
            </a:pPr>
            <a:r>
              <a:rPr lang="en-US" sz="2400">
                <a:solidFill>
                  <a:srgbClr val="FFFFFF"/>
                </a:solidFill>
              </a:rPr>
              <a:t>What did you learn about yourself as you collaborated and worked through this milestone?</a:t>
            </a:r>
            <a:endParaRPr sz="2400">
              <a:solidFill>
                <a:srgbClr val="FFFFFF"/>
              </a:solidFill>
            </a:endParaRPr>
          </a:p>
          <a:p>
            <a:pPr indent="-177800" lvl="1" marL="685800" rtl="0" algn="l">
              <a:lnSpc>
                <a:spcPct val="80000"/>
              </a:lnSpc>
              <a:spcBef>
                <a:spcPts val="500"/>
              </a:spcBef>
              <a:spcAft>
                <a:spcPts val="0"/>
              </a:spcAft>
              <a:buClr>
                <a:srgbClr val="FFFFFF"/>
              </a:buClr>
              <a:buSzPts val="1600"/>
              <a:buChar char="•"/>
            </a:pPr>
            <a:r>
              <a:rPr lang="en-US" sz="1600">
                <a:solidFill>
                  <a:srgbClr val="FFFFFF"/>
                </a:solidFill>
              </a:rPr>
              <a:t>We learnt that, generally, we </a:t>
            </a:r>
            <a:r>
              <a:rPr lang="en-US" sz="1600">
                <a:solidFill>
                  <a:srgbClr val="FFFFFF"/>
                </a:solidFill>
              </a:rPr>
              <a:t>prefer</a:t>
            </a:r>
            <a:r>
              <a:rPr lang="en-US" sz="1600">
                <a:solidFill>
                  <a:srgbClr val="FFFFFF"/>
                </a:solidFill>
              </a:rPr>
              <a:t> doing lo-fi sketches opposed to </a:t>
            </a:r>
            <a:r>
              <a:rPr lang="en-US" sz="1600">
                <a:solidFill>
                  <a:srgbClr val="FFFFFF"/>
                </a:solidFill>
              </a:rPr>
              <a:t>storyboarding</a:t>
            </a:r>
            <a:r>
              <a:rPr lang="en-US" sz="1600">
                <a:solidFill>
                  <a:srgbClr val="FFFFFF"/>
                </a:solidFill>
              </a:rPr>
              <a:t>.</a:t>
            </a:r>
            <a:endParaRPr sz="1600">
              <a:solidFill>
                <a:srgbClr val="FFFFFF"/>
              </a:solidFill>
            </a:endParaRPr>
          </a:p>
          <a:p>
            <a:pPr indent="-203200" lvl="0" marL="228600" rtl="0" algn="l">
              <a:lnSpc>
                <a:spcPct val="80000"/>
              </a:lnSpc>
              <a:spcBef>
                <a:spcPts val="1000"/>
              </a:spcBef>
              <a:spcAft>
                <a:spcPts val="0"/>
              </a:spcAft>
              <a:buClr>
                <a:srgbClr val="FFFFFF"/>
              </a:buClr>
              <a:buSzPts val="2400"/>
              <a:buChar char="•"/>
            </a:pPr>
            <a:r>
              <a:rPr lang="en-US" sz="2400">
                <a:solidFill>
                  <a:srgbClr val="FFFFFF"/>
                </a:solidFill>
              </a:rPr>
              <a:t>How will you use what you have learned going forward?</a:t>
            </a:r>
            <a:endParaRPr sz="2400">
              <a:solidFill>
                <a:srgbClr val="FFFFFF"/>
              </a:solidFill>
            </a:endParaRPr>
          </a:p>
          <a:p>
            <a:pPr indent="-177800" lvl="1" marL="685800" rtl="0" algn="l">
              <a:lnSpc>
                <a:spcPct val="80000"/>
              </a:lnSpc>
              <a:spcBef>
                <a:spcPts val="500"/>
              </a:spcBef>
              <a:spcAft>
                <a:spcPts val="0"/>
              </a:spcAft>
              <a:buClr>
                <a:srgbClr val="FFFFFF"/>
              </a:buClr>
              <a:buSzPts val="1600"/>
              <a:buChar char="•"/>
            </a:pPr>
            <a:r>
              <a:rPr lang="en-US" sz="1600">
                <a:solidFill>
                  <a:srgbClr val="FFFFFF"/>
                </a:solidFill>
              </a:rPr>
              <a:t>The cyclic design process we used will be very beneficial in many projects going forward, even if the process is sped up, this is a useful way to quickly cut to the true desires of a stakeholder.</a:t>
            </a:r>
            <a:endParaRPr sz="1600">
              <a:solidFill>
                <a:srgbClr val="FFFFFF"/>
              </a:solidFill>
            </a:endParaRPr>
          </a:p>
          <a:p>
            <a:pPr indent="-203200" lvl="0" marL="228600" rtl="0" algn="l">
              <a:lnSpc>
                <a:spcPct val="80000"/>
              </a:lnSpc>
              <a:spcBef>
                <a:spcPts val="1000"/>
              </a:spcBef>
              <a:spcAft>
                <a:spcPts val="0"/>
              </a:spcAft>
              <a:buClr>
                <a:srgbClr val="FFFFFF"/>
              </a:buClr>
              <a:buSzPts val="2400"/>
              <a:buChar char="•"/>
            </a:pPr>
            <a:r>
              <a:rPr lang="en-US" sz="2400">
                <a:solidFill>
                  <a:srgbClr val="FFFFFF"/>
                </a:solidFill>
              </a:rPr>
              <a:t>What “stuff &amp; things” related to this milestone would you want help with?</a:t>
            </a:r>
            <a:endParaRPr sz="2400">
              <a:solidFill>
                <a:srgbClr val="FFFFFF"/>
              </a:solidFill>
            </a:endParaRPr>
          </a:p>
          <a:p>
            <a:pPr indent="-177800" lvl="1" marL="685800" rtl="0" algn="l">
              <a:lnSpc>
                <a:spcPct val="80000"/>
              </a:lnSpc>
              <a:spcBef>
                <a:spcPts val="500"/>
              </a:spcBef>
              <a:spcAft>
                <a:spcPts val="0"/>
              </a:spcAft>
              <a:buClr>
                <a:srgbClr val="FFFFFF"/>
              </a:buClr>
              <a:buSzPts val="1600"/>
              <a:buChar char="•"/>
            </a:pPr>
            <a:r>
              <a:rPr lang="en-US" sz="1600">
                <a:solidFill>
                  <a:srgbClr val="FFFFFF"/>
                </a:solidFill>
              </a:rPr>
              <a:t>We feel that anything we would’ve wanted help we, it was provided already.</a:t>
            </a:r>
            <a:endParaRPr sz="1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type="title"/>
          </p:nvPr>
        </p:nvSpPr>
        <p:spPr>
          <a:xfrm>
            <a:off x="409875"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Brainstorm #1 - Ideations</a:t>
            </a:r>
            <a:endParaRPr>
              <a:solidFill>
                <a:srgbClr val="FFFFFF"/>
              </a:solidFill>
            </a:endParaRPr>
          </a:p>
        </p:txBody>
      </p:sp>
      <p:pic>
        <p:nvPicPr>
          <p:cNvPr id="97" name="Google Shape;97;p15"/>
          <p:cNvPicPr preferRelativeResize="0"/>
          <p:nvPr/>
        </p:nvPicPr>
        <p:blipFill>
          <a:blip r:embed="rId3">
            <a:alphaModFix/>
          </a:blip>
          <a:stretch>
            <a:fillRect/>
          </a:stretch>
        </p:blipFill>
        <p:spPr>
          <a:xfrm>
            <a:off x="6946550" y="234650"/>
            <a:ext cx="4795550" cy="638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384550" y="128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Brainstorm #1 - Ideations</a:t>
            </a:r>
            <a:endParaRPr>
              <a:solidFill>
                <a:srgbClr val="FFFFFF"/>
              </a:solidFill>
            </a:endParaRPr>
          </a:p>
        </p:txBody>
      </p:sp>
      <p:pic>
        <p:nvPicPr>
          <p:cNvPr id="103" name="Google Shape;103;p16"/>
          <p:cNvPicPr preferRelativeResize="0"/>
          <p:nvPr/>
        </p:nvPicPr>
        <p:blipFill>
          <a:blip r:embed="rId3">
            <a:alphaModFix/>
          </a:blip>
          <a:stretch>
            <a:fillRect/>
          </a:stretch>
        </p:blipFill>
        <p:spPr>
          <a:xfrm>
            <a:off x="7047801" y="229350"/>
            <a:ext cx="4769823" cy="63598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118825" y="0"/>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US">
                <a:solidFill>
                  <a:schemeClr val="lt1"/>
                </a:solidFill>
              </a:rPr>
              <a:t>Brainstorm #1 - Ideations</a:t>
            </a:r>
            <a:endParaRPr>
              <a:solidFill>
                <a:srgbClr val="FFFFFF"/>
              </a:solidFill>
            </a:endParaRPr>
          </a:p>
        </p:txBody>
      </p:sp>
      <p:pic>
        <p:nvPicPr>
          <p:cNvPr id="109" name="Google Shape;109;p17"/>
          <p:cNvPicPr preferRelativeResize="0"/>
          <p:nvPr/>
        </p:nvPicPr>
        <p:blipFill>
          <a:blip r:embed="rId3">
            <a:alphaModFix/>
          </a:blip>
          <a:stretch>
            <a:fillRect/>
          </a:stretch>
        </p:blipFill>
        <p:spPr>
          <a:xfrm>
            <a:off x="4504525" y="1056425"/>
            <a:ext cx="7224950" cy="5566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838200" y="2021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Evaluation</a:t>
            </a:r>
            <a:endParaRPr>
              <a:solidFill>
                <a:srgbClr val="FFFFFF"/>
              </a:solidFill>
            </a:endParaRPr>
          </a:p>
        </p:txBody>
      </p:sp>
      <p:sp>
        <p:nvSpPr>
          <p:cNvPr id="115" name="Google Shape;115;p18"/>
          <p:cNvSpPr txBox="1"/>
          <p:nvPr>
            <p:ph idx="1" type="body"/>
          </p:nvPr>
        </p:nvSpPr>
        <p:spPr>
          <a:xfrm>
            <a:off x="838200" y="1418225"/>
            <a:ext cx="11031000" cy="4351200"/>
          </a:xfrm>
          <a:prstGeom prst="rect">
            <a:avLst/>
          </a:prstGeom>
          <a:noFill/>
          <a:ln>
            <a:noFill/>
          </a:ln>
        </p:spPr>
        <p:txBody>
          <a:bodyPr anchorCtr="0" anchor="t" bIns="45700" lIns="91425" spcFirstLastPara="1" rIns="91425" wrap="square" tIns="45700">
            <a:noAutofit/>
          </a:bodyPr>
          <a:lstStyle/>
          <a:p>
            <a:pPr indent="-229870" lvl="0" marL="228600" rtl="0" algn="l">
              <a:lnSpc>
                <a:spcPct val="70000"/>
              </a:lnSpc>
              <a:spcBef>
                <a:spcPts val="0"/>
              </a:spcBef>
              <a:spcAft>
                <a:spcPts val="0"/>
              </a:spcAft>
              <a:buClr>
                <a:srgbClr val="FFFFFF"/>
              </a:buClr>
              <a:buSzPts val="2400"/>
              <a:buChar char="•"/>
            </a:pPr>
            <a:r>
              <a:rPr lang="en-US" sz="2400">
                <a:solidFill>
                  <a:srgbClr val="FFFFFF"/>
                </a:solidFill>
              </a:rPr>
              <a:t>Feedback received on our ideations</a:t>
            </a:r>
            <a:endParaRPr sz="2400">
              <a:solidFill>
                <a:srgbClr val="FFFFFF"/>
              </a:solidFill>
            </a:endParaRPr>
          </a:p>
          <a:p>
            <a:pPr indent="-213359" lvl="1" marL="685800" rtl="0" algn="l">
              <a:lnSpc>
                <a:spcPct val="70000"/>
              </a:lnSpc>
              <a:spcBef>
                <a:spcPts val="500"/>
              </a:spcBef>
              <a:spcAft>
                <a:spcPts val="0"/>
              </a:spcAft>
              <a:buClr>
                <a:srgbClr val="FFFFFF"/>
              </a:buClr>
              <a:buSzPts val="1800"/>
              <a:buChar char="•"/>
            </a:pPr>
            <a:r>
              <a:rPr lang="en-US" sz="1800">
                <a:solidFill>
                  <a:srgbClr val="FFFFFF"/>
                </a:solidFill>
              </a:rPr>
              <a:t>Ideation #1: They disliked this one.</a:t>
            </a:r>
            <a:endParaRPr sz="1800">
              <a:solidFill>
                <a:srgbClr val="FFFFFF"/>
              </a:solidFill>
            </a:endParaRPr>
          </a:p>
          <a:p>
            <a:pPr indent="-213359" lvl="1" marL="685800" rtl="0" algn="l">
              <a:lnSpc>
                <a:spcPct val="70000"/>
              </a:lnSpc>
              <a:spcBef>
                <a:spcPts val="500"/>
              </a:spcBef>
              <a:spcAft>
                <a:spcPts val="0"/>
              </a:spcAft>
              <a:buClr>
                <a:srgbClr val="FFFFFF"/>
              </a:buClr>
              <a:buSzPts val="1800"/>
              <a:buChar char="•"/>
            </a:pPr>
            <a:r>
              <a:rPr lang="en-US" sz="1800">
                <a:solidFill>
                  <a:srgbClr val="FFFFFF"/>
                </a:solidFill>
              </a:rPr>
              <a:t>Ideation #2: They liked this one, the scrolling new section was nice, be careful with </a:t>
            </a:r>
            <a:r>
              <a:rPr lang="en-US" sz="1800">
                <a:solidFill>
                  <a:srgbClr val="FFFFFF"/>
                </a:solidFill>
              </a:rPr>
              <a:t>repeating</a:t>
            </a:r>
            <a:r>
              <a:rPr lang="en-US" sz="1800">
                <a:solidFill>
                  <a:srgbClr val="FFFFFF"/>
                </a:solidFill>
              </a:rPr>
              <a:t> content.</a:t>
            </a:r>
            <a:endParaRPr sz="1800">
              <a:solidFill>
                <a:srgbClr val="FFFFFF"/>
              </a:solidFill>
            </a:endParaRPr>
          </a:p>
          <a:p>
            <a:pPr indent="-213359" lvl="1" marL="685800" rtl="0" algn="l">
              <a:lnSpc>
                <a:spcPct val="70000"/>
              </a:lnSpc>
              <a:spcBef>
                <a:spcPts val="500"/>
              </a:spcBef>
              <a:spcAft>
                <a:spcPts val="0"/>
              </a:spcAft>
              <a:buClr>
                <a:srgbClr val="FFFFFF"/>
              </a:buClr>
              <a:buSzPts val="1800"/>
              <a:buChar char="•"/>
            </a:pPr>
            <a:r>
              <a:rPr lang="en-US" sz="1800">
                <a:solidFill>
                  <a:srgbClr val="FFFFFF"/>
                </a:solidFill>
              </a:rPr>
              <a:t>Ideation #3: </a:t>
            </a:r>
            <a:r>
              <a:rPr lang="en-US" sz="1800">
                <a:solidFill>
                  <a:schemeClr val="lt1"/>
                </a:solidFill>
              </a:rPr>
              <a:t>They disliked this one.</a:t>
            </a:r>
            <a:endParaRPr sz="1800">
              <a:solidFill>
                <a:srgbClr val="FFFFFF"/>
              </a:solidFill>
            </a:endParaRPr>
          </a:p>
          <a:p>
            <a:pPr indent="0" lvl="0" marL="0" rtl="0" algn="l">
              <a:lnSpc>
                <a:spcPct val="70000"/>
              </a:lnSpc>
              <a:spcBef>
                <a:spcPts val="500"/>
              </a:spcBef>
              <a:spcAft>
                <a:spcPts val="0"/>
              </a:spcAft>
              <a:buNone/>
            </a:pPr>
            <a:r>
              <a:t/>
            </a:r>
            <a:endParaRPr sz="1000">
              <a:solidFill>
                <a:srgbClr val="FFFFFF"/>
              </a:solidFill>
            </a:endParaRPr>
          </a:p>
          <a:p>
            <a:pPr indent="-229870" lvl="0" marL="228600" rtl="0" algn="l">
              <a:lnSpc>
                <a:spcPct val="70000"/>
              </a:lnSpc>
              <a:spcBef>
                <a:spcPts val="1000"/>
              </a:spcBef>
              <a:spcAft>
                <a:spcPts val="0"/>
              </a:spcAft>
              <a:buClr>
                <a:srgbClr val="FFFFFF"/>
              </a:buClr>
              <a:buSzPts val="2400"/>
              <a:buChar char="•"/>
            </a:pPr>
            <a:r>
              <a:rPr lang="en-US" sz="2400">
                <a:solidFill>
                  <a:srgbClr val="FFFFFF"/>
                </a:solidFill>
              </a:rPr>
              <a:t>F</a:t>
            </a:r>
            <a:r>
              <a:rPr lang="en-US" sz="2400">
                <a:solidFill>
                  <a:srgbClr val="FFFFFF"/>
                </a:solidFill>
              </a:rPr>
              <a:t>eedback received/discussion had beyond our ideations</a:t>
            </a:r>
            <a:endParaRPr sz="2400">
              <a:solidFill>
                <a:srgbClr val="FFFFFF"/>
              </a:solidFill>
            </a:endParaRPr>
          </a:p>
          <a:p>
            <a:pPr indent="-228600" lvl="1" marL="685800" rtl="0" algn="l">
              <a:lnSpc>
                <a:spcPct val="70000"/>
              </a:lnSpc>
              <a:spcBef>
                <a:spcPts val="1000"/>
              </a:spcBef>
              <a:spcAft>
                <a:spcPts val="0"/>
              </a:spcAft>
              <a:buClr>
                <a:srgbClr val="FFFFFF"/>
              </a:buClr>
              <a:buSzPts val="1800"/>
              <a:buChar char="•"/>
            </a:pPr>
            <a:r>
              <a:rPr lang="en-US" sz="1800">
                <a:solidFill>
                  <a:srgbClr val="FFFFFF"/>
                </a:solidFill>
              </a:rPr>
              <a:t>We discussed more on the desirability of social media, the current social media used (there is none), and the </a:t>
            </a:r>
            <a:r>
              <a:rPr lang="en-US" sz="1800">
                <a:solidFill>
                  <a:srgbClr val="FFFFFF"/>
                </a:solidFill>
              </a:rPr>
              <a:t>management</a:t>
            </a:r>
            <a:r>
              <a:rPr lang="en-US" sz="1800">
                <a:solidFill>
                  <a:srgbClr val="FFFFFF"/>
                </a:solidFill>
              </a:rPr>
              <a:t> of potential social media.</a:t>
            </a:r>
            <a:endParaRPr sz="1800">
              <a:solidFill>
                <a:srgbClr val="FFFFFF"/>
              </a:solidFill>
            </a:endParaRPr>
          </a:p>
          <a:p>
            <a:pPr indent="-228600" lvl="1" marL="685800" rtl="0" algn="l">
              <a:lnSpc>
                <a:spcPct val="70000"/>
              </a:lnSpc>
              <a:spcBef>
                <a:spcPts val="1000"/>
              </a:spcBef>
              <a:spcAft>
                <a:spcPts val="0"/>
              </a:spcAft>
              <a:buClr>
                <a:srgbClr val="FFFFFF"/>
              </a:buClr>
              <a:buSzPts val="1800"/>
              <a:buChar char="•"/>
            </a:pPr>
            <a:r>
              <a:rPr lang="en-US" sz="1800">
                <a:solidFill>
                  <a:srgbClr val="FFFFFF"/>
                </a:solidFill>
              </a:rPr>
              <a:t>We also discussed how content is currently managed, and were proposed to come up with a workflow for accompany our design.</a:t>
            </a:r>
            <a:endParaRPr sz="18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FFFFFF"/>
                </a:solidFill>
              </a:rPr>
              <a:t>Evaluation (Empathy Maps)</a:t>
            </a:r>
            <a:endParaRPr>
              <a:solidFill>
                <a:srgbClr val="FFFFFF"/>
              </a:solidFill>
            </a:endParaRPr>
          </a:p>
        </p:txBody>
      </p:sp>
      <p:pic>
        <p:nvPicPr>
          <p:cNvPr id="121" name="Google Shape;121;p19"/>
          <p:cNvPicPr preferRelativeResize="0"/>
          <p:nvPr/>
        </p:nvPicPr>
        <p:blipFill rotWithShape="1">
          <a:blip r:embed="rId3">
            <a:alphaModFix/>
          </a:blip>
          <a:srcRect b="0" l="0" r="21179" t="0"/>
          <a:stretch/>
        </p:blipFill>
        <p:spPr>
          <a:xfrm rot="5400000">
            <a:off x="3448497" y="-349724"/>
            <a:ext cx="5295004" cy="83629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838200" y="2259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US">
                <a:solidFill>
                  <a:schemeClr val="lt1"/>
                </a:solidFill>
              </a:rPr>
              <a:t>Evaluation (Empathy Maps) cont.</a:t>
            </a:r>
            <a:endParaRPr>
              <a:solidFill>
                <a:schemeClr val="lt1"/>
              </a:solidFill>
            </a:endParaRPr>
          </a:p>
          <a:p>
            <a:pPr indent="0" lvl="0" marL="0" rtl="0" algn="l">
              <a:spcBef>
                <a:spcPts val="0"/>
              </a:spcBef>
              <a:spcAft>
                <a:spcPts val="0"/>
              </a:spcAft>
              <a:buNone/>
            </a:pPr>
            <a:r>
              <a:t/>
            </a:r>
            <a:endParaRPr b="1"/>
          </a:p>
        </p:txBody>
      </p:sp>
      <p:pic>
        <p:nvPicPr>
          <p:cNvPr id="127" name="Google Shape;127;p20"/>
          <p:cNvPicPr preferRelativeResize="0"/>
          <p:nvPr/>
        </p:nvPicPr>
        <p:blipFill rotWithShape="1">
          <a:blip r:embed="rId3">
            <a:alphaModFix/>
          </a:blip>
          <a:srcRect b="0" l="0" r="16673" t="0"/>
          <a:stretch/>
        </p:blipFill>
        <p:spPr>
          <a:xfrm rot="5400000">
            <a:off x="3212812" y="53161"/>
            <a:ext cx="5766375" cy="74733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838200" y="21327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US">
                <a:solidFill>
                  <a:schemeClr val="lt1"/>
                </a:solidFill>
              </a:rPr>
              <a:t>Evaluation (Empathy Maps) cont.</a:t>
            </a:r>
            <a:endParaRPr>
              <a:solidFill>
                <a:schemeClr val="lt1"/>
              </a:solidFill>
            </a:endParaRPr>
          </a:p>
          <a:p>
            <a:pPr indent="0" lvl="0" marL="0" rtl="0" algn="l">
              <a:spcBef>
                <a:spcPts val="0"/>
              </a:spcBef>
              <a:spcAft>
                <a:spcPts val="0"/>
              </a:spcAft>
              <a:buNone/>
            </a:pPr>
            <a:r>
              <a:t/>
            </a:r>
            <a:endParaRPr b="1"/>
          </a:p>
        </p:txBody>
      </p:sp>
      <p:pic>
        <p:nvPicPr>
          <p:cNvPr id="133" name="Google Shape;133;p21"/>
          <p:cNvPicPr preferRelativeResize="0"/>
          <p:nvPr/>
        </p:nvPicPr>
        <p:blipFill rotWithShape="1">
          <a:blip r:embed="rId3">
            <a:alphaModFix/>
          </a:blip>
          <a:srcRect b="0" l="0" r="23200" t="0"/>
          <a:stretch/>
        </p:blipFill>
        <p:spPr>
          <a:xfrm rot="5400000">
            <a:off x="3391851" y="-64809"/>
            <a:ext cx="5408303" cy="77539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